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6" r:id="rId3"/>
    <p:sldId id="258" r:id="rId4"/>
    <p:sldId id="341" r:id="rId5"/>
    <p:sldId id="315" r:id="rId6"/>
    <p:sldId id="349" r:id="rId7"/>
    <p:sldId id="257" r:id="rId8"/>
    <p:sldId id="259" r:id="rId9"/>
    <p:sldId id="260" r:id="rId10"/>
    <p:sldId id="261" r:id="rId11"/>
    <p:sldId id="262" r:id="rId12"/>
    <p:sldId id="264" r:id="rId13"/>
    <p:sldId id="265" r:id="rId14"/>
    <p:sldId id="267" r:id="rId15"/>
    <p:sldId id="268" r:id="rId16"/>
    <p:sldId id="269" r:id="rId17"/>
    <p:sldId id="342" r:id="rId18"/>
    <p:sldId id="343" r:id="rId19"/>
    <p:sldId id="345" r:id="rId20"/>
    <p:sldId id="270" r:id="rId21"/>
    <p:sldId id="271" r:id="rId22"/>
    <p:sldId id="272" r:id="rId23"/>
    <p:sldId id="30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7" r:id="rId34"/>
    <p:sldId id="338" r:id="rId35"/>
    <p:sldId id="275" r:id="rId36"/>
    <p:sldId id="276" r:id="rId37"/>
    <p:sldId id="277" r:id="rId38"/>
    <p:sldId id="278" r:id="rId39"/>
    <p:sldId id="285" r:id="rId40"/>
    <p:sldId id="334" r:id="rId41"/>
    <p:sldId id="281" r:id="rId42"/>
    <p:sldId id="320" r:id="rId43"/>
    <p:sldId id="279" r:id="rId44"/>
    <p:sldId id="280" r:id="rId45"/>
    <p:sldId id="319" r:id="rId46"/>
    <p:sldId id="348" r:id="rId47"/>
    <p:sldId id="286" r:id="rId48"/>
    <p:sldId id="287" r:id="rId49"/>
    <p:sldId id="288" r:id="rId50"/>
    <p:sldId id="299" r:id="rId51"/>
    <p:sldId id="289" r:id="rId52"/>
    <p:sldId id="290" r:id="rId53"/>
    <p:sldId id="291" r:id="rId54"/>
    <p:sldId id="292" r:id="rId55"/>
    <p:sldId id="293" r:id="rId56"/>
    <p:sldId id="294" r:id="rId57"/>
    <p:sldId id="347" r:id="rId58"/>
    <p:sldId id="300" r:id="rId59"/>
    <p:sldId id="297" r:id="rId60"/>
    <p:sldId id="298" r:id="rId61"/>
    <p:sldId id="295" r:id="rId62"/>
    <p:sldId id="34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167" autoAdjust="0"/>
  </p:normalViewPr>
  <p:slideViewPr>
    <p:cSldViewPr>
      <p:cViewPr varScale="1">
        <p:scale>
          <a:sx n="47" d="100"/>
          <a:sy n="47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Simple attacks</c:v>
                </c:pt>
                <c:pt idx="1">
                  <c:v>Complex attacks</c:v>
                </c:pt>
                <c:pt idx="2">
                  <c:v>Phishing</c:v>
                </c:pt>
                <c:pt idx="3">
                  <c:v>User error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130</c:v>
                </c:pt>
                <c:pt idx="1">
                  <c:v>200</c:v>
                </c:pt>
                <c:pt idx="2">
                  <c:v>250</c:v>
                </c:pt>
                <c:pt idx="3">
                  <c:v>250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Simple attacks</c:v>
                </c:pt>
                <c:pt idx="1">
                  <c:v>Complex attacks</c:v>
                </c:pt>
                <c:pt idx="2">
                  <c:v>Phishing</c:v>
                </c:pt>
                <c:pt idx="3">
                  <c:v>User error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150</c:v>
                </c:pt>
                <c:pt idx="1">
                  <c:v>210</c:v>
                </c:pt>
                <c:pt idx="2">
                  <c:v>350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Simple attacks</c:v>
                </c:pt>
                <c:pt idx="1">
                  <c:v>Complex attacks</c:v>
                </c:pt>
                <c:pt idx="2">
                  <c:v>Phishing</c:v>
                </c:pt>
                <c:pt idx="3">
                  <c:v>User error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200</c:v>
                </c:pt>
                <c:pt idx="1">
                  <c:v>250</c:v>
                </c:pt>
                <c:pt idx="2">
                  <c:v>450</c:v>
                </c:pt>
                <c:pt idx="3">
                  <c:v>25</c:v>
                </c:pt>
              </c:numCache>
            </c:numRef>
          </c:val>
        </c:ser>
        <c:axId val="81275520"/>
        <c:axId val="81285504"/>
      </c:barChart>
      <c:catAx>
        <c:axId val="81275520"/>
        <c:scaling>
          <c:orientation val="minMax"/>
        </c:scaling>
        <c:axPos val="b"/>
        <c:tickLblPos val="nextTo"/>
        <c:crossAx val="81285504"/>
        <c:crosses val="autoZero"/>
        <c:auto val="1"/>
        <c:lblAlgn val="ctr"/>
        <c:lblOffset val="100"/>
      </c:catAx>
      <c:valAx>
        <c:axId val="81285504"/>
        <c:scaling>
          <c:orientation val="minMax"/>
        </c:scaling>
        <c:axPos val="l"/>
        <c:majorGridlines/>
        <c:numFmt formatCode="General" sourceLinked="1"/>
        <c:tickLblPos val="nextTo"/>
        <c:crossAx val="81275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9EF85E-06E6-4F1C-8941-66A4DCA7BAD7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C801E2-278B-4E6F-A923-20F8DD167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>
                <a:effectLst/>
              </a:rPr>
              <a:t>Risk Analysis for Dummies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590800" y="3657600"/>
            <a:ext cx="6324600" cy="457200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/>
              <a:t>N</a:t>
            </a:r>
            <a:r>
              <a:rPr lang="en-US" dirty="0" smtClean="0"/>
              <a:t>ick Leghorn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Risk Equation</a:t>
            </a:r>
            <a:endParaRPr lang="en-US" dirty="0">
              <a:effectLst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150" y="3048000"/>
          <a:ext cx="9048750" cy="1905000"/>
        </p:xfrm>
        <a:graphic>
          <a:graphicData uri="http://schemas.openxmlformats.org/presentationml/2006/ole">
            <p:oleObj spid="_x0000_s1026" name="Equation" r:id="rId3" imgW="1688760" imgH="3553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38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 the combination of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probability of an event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2133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probability of an outcome given that event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438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value of that event and outcome pair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every event and outcome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8400" y="3124200"/>
            <a:ext cx="1752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1000" y="3124200"/>
            <a:ext cx="2590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3124200"/>
            <a:ext cx="2209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0200" y="44196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" y="4572000"/>
            <a:ext cx="2286000" cy="12192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Scope</a:t>
            </a:r>
            <a:endParaRPr lang="en-US" dirty="0">
              <a:effectLst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2400" y="2971800"/>
          <a:ext cx="8839200" cy="2438400"/>
        </p:xfrm>
        <a:graphic>
          <a:graphicData uri="http://schemas.openxmlformats.org/presentationml/2006/ole">
            <p:oleObj spid="_x0000_s2050" name="Equation" r:id="rId3" imgW="73656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43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438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43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set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Scope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Asset</a:t>
            </a:r>
          </a:p>
          <a:p>
            <a:pPr lvl="1"/>
            <a:r>
              <a:rPr lang="en-US" dirty="0" smtClean="0"/>
              <a:t>Something which provides a benefit to the possessor</a:t>
            </a:r>
          </a:p>
          <a:p>
            <a:pPr lvl="1"/>
            <a:r>
              <a:rPr lang="en-US" dirty="0" smtClean="0"/>
              <a:t>Something which the protector is charged with safekeeping</a:t>
            </a:r>
          </a:p>
          <a:p>
            <a:endParaRPr lang="en-US" dirty="0" smtClean="0"/>
          </a:p>
          <a:p>
            <a:r>
              <a:rPr lang="en-US" dirty="0" smtClean="0"/>
              <a:t>Protector</a:t>
            </a:r>
          </a:p>
          <a:p>
            <a:pPr lvl="1"/>
            <a:r>
              <a:rPr lang="en-US" dirty="0" smtClean="0"/>
              <a:t>The entity charged with safekeeping of the asset</a:t>
            </a:r>
          </a:p>
          <a:p>
            <a:pPr lvl="1"/>
            <a:r>
              <a:rPr lang="en-US" dirty="0" smtClean="0"/>
              <a:t>An entity where the loss of the asset would be harmful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Threat</a:t>
            </a:r>
          </a:p>
          <a:p>
            <a:pPr lvl="1"/>
            <a:r>
              <a:rPr lang="en-US" dirty="0" smtClean="0"/>
              <a:t>An entity with the desire to deny the asset to the protector</a:t>
            </a:r>
          </a:p>
          <a:p>
            <a:pPr lvl="1"/>
            <a:r>
              <a:rPr lang="en-US" dirty="0" smtClean="0"/>
              <a:t>A force which could destroy, disrupt, or otherwise harm the asset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For Nate and Cliff…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Protector: </a:t>
            </a:r>
            <a:br>
              <a:rPr lang="en-US" dirty="0" smtClean="0"/>
            </a:br>
            <a:r>
              <a:rPr lang="en-US" dirty="0" smtClean="0"/>
              <a:t>Nate and the NOC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Threat: </a:t>
            </a:r>
            <a:br>
              <a:rPr lang="en-US" dirty="0" smtClean="0"/>
            </a:br>
            <a:r>
              <a:rPr lang="en-US" dirty="0" smtClean="0"/>
              <a:t>“Hackers”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Asset: </a:t>
            </a:r>
            <a:br>
              <a:rPr lang="en-US" dirty="0" smtClean="0"/>
            </a:br>
            <a:r>
              <a:rPr lang="en-US" smtClean="0"/>
              <a:t>Company information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Back to the equation…</a:t>
            </a:r>
            <a:endParaRPr lang="en-US" dirty="0"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5250" y="838200"/>
          <a:ext cx="9048750" cy="1905000"/>
        </p:xfrm>
        <a:graphic>
          <a:graphicData uri="http://schemas.openxmlformats.org/presentationml/2006/ole">
            <p:oleObj spid="_x0000_s3074" name="Equation" r:id="rId3" imgW="1688760" imgH="3553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Calculating probability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“Of all the things than can happen, how likely is each one?”</a:t>
            </a:r>
          </a:p>
          <a:p>
            <a:r>
              <a:rPr lang="en-US" dirty="0" smtClean="0"/>
              <a:t>Universe as a box…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Coin Flip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248400" y="3276600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Calculating probability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“Of all the things than can happen, how likely is each one?”</a:t>
            </a:r>
          </a:p>
          <a:p>
            <a:r>
              <a:rPr lang="en-US" dirty="0" smtClean="0"/>
              <a:t>Universe as a box…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Coin Flip</a:t>
            </a:r>
            <a:endParaRPr lang="en-US" dirty="0"/>
          </a:p>
        </p:txBody>
      </p:sp>
      <p:grpSp>
        <p:nvGrpSpPr>
          <p:cNvPr id="3" name="Group 40"/>
          <p:cNvGrpSpPr/>
          <p:nvPr/>
        </p:nvGrpSpPr>
        <p:grpSpPr>
          <a:xfrm>
            <a:off x="6705600" y="1828800"/>
            <a:ext cx="990600" cy="657999"/>
            <a:chOff x="6705600" y="1828800"/>
            <a:chExt cx="990600" cy="657999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69342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705600" y="22098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Heads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62800" y="22098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Tails</a:t>
              </a:r>
              <a:endParaRPr lang="en-US" sz="1200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248400" y="3276600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48400" y="3276600"/>
            <a:ext cx="9906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239000" y="3276600"/>
            <a:ext cx="990600" cy="1981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Calculating probability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“Of all the things than can happen, how likely is each one?”</a:t>
            </a:r>
          </a:p>
          <a:p>
            <a:r>
              <a:rPr lang="en-US" dirty="0" smtClean="0"/>
              <a:t>Universe as a box…</a:t>
            </a:r>
          </a:p>
          <a:p>
            <a:endParaRPr lang="en-US" dirty="0" smtClean="0"/>
          </a:p>
          <a:p>
            <a:r>
              <a:rPr lang="en-US" dirty="0" smtClean="0"/>
              <a:t>The size of each “box” is the probability</a:t>
            </a:r>
          </a:p>
          <a:p>
            <a:r>
              <a:rPr lang="en-US" dirty="0" smtClean="0"/>
              <a:t>Strive for MECE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Coin Flip</a:t>
            </a:r>
            <a:endParaRPr lang="en-US" dirty="0"/>
          </a:p>
        </p:txBody>
      </p:sp>
      <p:grpSp>
        <p:nvGrpSpPr>
          <p:cNvPr id="3" name="Group 40"/>
          <p:cNvGrpSpPr/>
          <p:nvPr/>
        </p:nvGrpSpPr>
        <p:grpSpPr>
          <a:xfrm>
            <a:off x="6705600" y="1828800"/>
            <a:ext cx="990600" cy="657999"/>
            <a:chOff x="6705600" y="1828800"/>
            <a:chExt cx="990600" cy="657999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69342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1981200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705600" y="22098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Heads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62800" y="22098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Tails</a:t>
              </a:r>
              <a:endParaRPr lang="en-US" sz="1200" dirty="0"/>
            </a:p>
          </p:txBody>
        </p:sp>
      </p:grpSp>
      <p:cxnSp>
        <p:nvCxnSpPr>
          <p:cNvPr id="43" name="Straight Arrow Connector 42"/>
          <p:cNvCxnSpPr>
            <a:stCxn id="15" idx="2"/>
          </p:cNvCxnSpPr>
          <p:nvPr/>
        </p:nvCxnSpPr>
        <p:spPr>
          <a:xfrm rot="5400000">
            <a:off x="6615500" y="2500699"/>
            <a:ext cx="408801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</p:cNvCxnSpPr>
          <p:nvPr/>
        </p:nvCxnSpPr>
        <p:spPr>
          <a:xfrm rot="5400000">
            <a:off x="6767900" y="2653099"/>
            <a:ext cx="408801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48400" y="2847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Heads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705600" y="28472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Tails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6248400" y="3276600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48400" y="3276600"/>
            <a:ext cx="9906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239000" y="3276600"/>
            <a:ext cx="990600" cy="1981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248400" y="3276600"/>
            <a:ext cx="9906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248400" y="4267200"/>
            <a:ext cx="9906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48400" y="5257800"/>
            <a:ext cx="198120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48400" y="6059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Coin rolls away and is lost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0"/>
            <a:endCxn id="19" idx="2"/>
          </p:cNvCxnSpPr>
          <p:nvPr/>
        </p:nvCxnSpPr>
        <p:spPr>
          <a:xfrm rot="16200000" flipV="1">
            <a:off x="7009716" y="5791885"/>
            <a:ext cx="496669" cy="381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“You must not say ‘never.’ That is a lazy slurring-over of the facts.  Actually, [risk analysis] predicts only probabilities.  A particular event may be infinitesimally probable, but the probability is always greater than zero.”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Second Foundation (Isaac Asimov)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Calculating probability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data</a:t>
            </a:r>
          </a:p>
          <a:p>
            <a:pPr lvl="1"/>
            <a:r>
              <a:rPr lang="en-US" dirty="0" smtClean="0"/>
              <a:t>Events of concern / total events</a:t>
            </a:r>
          </a:p>
          <a:p>
            <a:pPr lvl="2"/>
            <a:r>
              <a:rPr lang="en-US" dirty="0" smtClean="0"/>
              <a:t>3 successful attacks / 30,000 attempts </a:t>
            </a:r>
            <a:br>
              <a:rPr lang="en-US" dirty="0" smtClean="0"/>
            </a:br>
            <a:r>
              <a:rPr lang="en-US" dirty="0" smtClean="0"/>
              <a:t>               = 0.0001 probability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“Binning your gut”</a:t>
            </a:r>
          </a:p>
          <a:p>
            <a:pPr lvl="1"/>
            <a:r>
              <a:rPr lang="en-US" dirty="0" smtClean="0"/>
              <a:t>Low, Medium, High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Credentials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B.S., Security and Risk Analysis</a:t>
            </a:r>
            <a:br>
              <a:rPr lang="en-US" dirty="0" smtClean="0"/>
            </a:br>
            <a:r>
              <a:rPr lang="en-US" dirty="0" smtClean="0"/>
              <a:t>The Pennsylvania State University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Risk Analyst for a government contractor</a:t>
            </a:r>
          </a:p>
          <a:p>
            <a:endParaRPr lang="en-US" dirty="0" smtClean="0"/>
          </a:p>
          <a:p>
            <a:r>
              <a:rPr lang="en-US" dirty="0" smtClean="0"/>
              <a:t>NSA Certified INFOSEC Professional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Speaker at The Last HOPE: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“The NYC Taxi System: Privacy Vs. Utility”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Remember: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must be calculated for BOTH</a:t>
            </a:r>
          </a:p>
          <a:p>
            <a:endParaRPr lang="en-US" dirty="0"/>
          </a:p>
          <a:p>
            <a:pPr lvl="1"/>
            <a:r>
              <a:rPr lang="en-US" dirty="0" smtClean="0"/>
              <a:t>Probability of an event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Probability of an outcome GIVEN that the event has taken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Why does “valuation” matter?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events are more concerning than others</a:t>
            </a:r>
          </a:p>
          <a:p>
            <a:pPr lvl="1"/>
            <a:r>
              <a:rPr lang="en-US" dirty="0" smtClean="0"/>
              <a:t>Death in a car accident</a:t>
            </a:r>
          </a:p>
          <a:p>
            <a:pPr lvl="1"/>
            <a:r>
              <a:rPr lang="en-US" dirty="0" smtClean="0"/>
              <a:t>Death in a plane crash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Value of the (</a:t>
            </a:r>
            <a:r>
              <a:rPr lang="en-US" dirty="0" err="1" smtClean="0"/>
              <a:t>e,o</a:t>
            </a:r>
            <a:r>
              <a:rPr lang="en-US" dirty="0" smtClean="0"/>
              <a:t>) pair can be monetary, time based, goodwill based, whatever is of most concern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2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(High)*(Med)* (Low)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(High)*(Med)* (Low)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(Low)*(Med)* (High)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42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(High)*(Med)* (Low)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(Low)*(Med)* (High)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(High)*(High)*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(High) = 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(High)*(Med)* (Low)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(Low)*(Med)* (High) = Med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(High)*(High)*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(High) = 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(High)*(Low)* (Low) = 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(Low)*(Med)* (High) = Med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(High)*(High)*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(High) = High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(Low)*(Low)* (Low) = Low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(High)*(Low)* (Low) = Low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(Low)*(Med)* (High) = Med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(High)*(Low)*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(High) = Med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This talk is for…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Professionals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Penetration testers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Network security folk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Anyone who needs to explain “risk”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process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Method 1: The Simple Chart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Exfiltration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638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NOT A “RISK MATRIX”!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Method 2: The Probabilistic Chart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Loss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$5,000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(25%)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(45%)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(45%)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(65%)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Exfiltration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(25%)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(25%)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(65%)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Corruption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(25%)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(25%)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(45%)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86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(Probability of event)*(Probability of outcome given event)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Method 3:  Annualized Loss Expectancy</a:t>
            </a:r>
            <a:endParaRPr lang="en-US" sz="36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Loss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$5,000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$2,250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$2,250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$3,250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Exfiltration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$2,500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$4,500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$6,500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Corruption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86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(Probability from last page)*(Loss from event)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Shortcuts and Methodologies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to use a “Factor based Model”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“Factor Based Models” provide a formula for quick and easy assessment of a range of items and rank ordering of them.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WARNING:</a:t>
            </a:r>
            <a:r>
              <a:rPr lang="en-US" dirty="0" smtClean="0"/>
              <a:t> This system only provides a </a:t>
            </a:r>
            <a:r>
              <a:rPr lang="en-US" u="sng" dirty="0" smtClean="0"/>
              <a:t>RELATIVE</a:t>
            </a:r>
            <a:r>
              <a:rPr lang="en-US" dirty="0" smtClean="0"/>
              <a:t> ranking of the items listed.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to use a “Factor based Model”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a range of numbers to each factor</a:t>
            </a:r>
          </a:p>
          <a:p>
            <a:pPr marL="971550" lvl="1" indent="-571500"/>
            <a:r>
              <a:rPr lang="en-US" dirty="0" smtClean="0"/>
              <a:t>Try to use even ranges of numbers (1-4)</a:t>
            </a:r>
          </a:p>
          <a:p>
            <a:pPr marL="971550" lvl="1" indent="-571500"/>
            <a:r>
              <a:rPr lang="en-US" dirty="0" smtClean="0"/>
              <a:t>Ensure that the higher the number, the more it points towards whatever the issue at hand is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Evaluate each factor using that range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Add up the combined score</a:t>
            </a:r>
          </a:p>
          <a:p>
            <a:pPr marL="571500" indent="-5715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CARVER: Target Selection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</a:t>
            </a:r>
            <a:r>
              <a:rPr lang="en-US" dirty="0" smtClean="0"/>
              <a:t>riticality</a:t>
            </a:r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ccessibility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ecoverability</a:t>
            </a:r>
          </a:p>
          <a:p>
            <a:pPr lvl="0"/>
            <a:r>
              <a:rPr lang="en-US" b="1" dirty="0" smtClean="0"/>
              <a:t>V</a:t>
            </a:r>
            <a:r>
              <a:rPr lang="en-US" dirty="0" smtClean="0"/>
              <a:t>ulnerability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ffect </a:t>
            </a:r>
          </a:p>
          <a:p>
            <a:pPr lvl="0"/>
            <a:r>
              <a:rPr lang="en-US" b="1" dirty="0" err="1" smtClean="0"/>
              <a:t>R</a:t>
            </a:r>
            <a:r>
              <a:rPr lang="en-US" dirty="0" err="1" smtClean="0"/>
              <a:t>ecognizability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CARVER Analysis: The Next HOPE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667000"/>
          <a:ext cx="8877617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6667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Elevator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Segways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Emmanuel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600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Scale: 1-6</a:t>
            </a:r>
          </a:p>
          <a:p>
            <a:pPr algn="ctr"/>
            <a:r>
              <a:rPr lang="en-US" dirty="0" smtClean="0"/>
              <a:t>6 = Contributes highly to attack success probability</a:t>
            </a:r>
          </a:p>
          <a:p>
            <a:pPr algn="ctr"/>
            <a:r>
              <a:rPr lang="en-US" dirty="0" smtClean="0"/>
              <a:t>1 = Does not contribute to attack success probability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1295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P: HOPE Staff | A: Enjoyment of attendees | T: Rouge attendee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CARVER Analysis: The Next HOPE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667000"/>
          <a:ext cx="8877617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6667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Elevator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Segways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Emmanuel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600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Scale: 1-6</a:t>
            </a:r>
          </a:p>
          <a:p>
            <a:pPr algn="ctr"/>
            <a:r>
              <a:rPr lang="en-US" dirty="0" smtClean="0"/>
              <a:t>6 = Contributes highly to attack success probability</a:t>
            </a:r>
          </a:p>
          <a:p>
            <a:pPr algn="ctr"/>
            <a:r>
              <a:rPr lang="en-US" dirty="0" smtClean="0"/>
              <a:t>1 = Does not contribute to attack success probability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1295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P: HOPE Staff | A: Enjoyment of attendees | T: Rouge attendee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 smtClean="0">
                <a:solidFill>
                  <a:srgbClr val="FF0000"/>
                </a:solidFill>
                <a:effectLst/>
              </a:rPr>
              <a:t>WARNING</a:t>
            </a:r>
            <a:endParaRPr lang="en-US" sz="600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The risk analysis process depends on the </a:t>
            </a:r>
            <a:r>
              <a:rPr lang="en-US" u="sng" dirty="0" smtClean="0"/>
              <a:t>imagination,</a:t>
            </a:r>
            <a:r>
              <a:rPr lang="en-US" dirty="0" smtClean="0"/>
              <a:t> </a:t>
            </a:r>
            <a:r>
              <a:rPr lang="en-US" u="sng" dirty="0" smtClean="0"/>
              <a:t>creativity</a:t>
            </a:r>
            <a:r>
              <a:rPr lang="en-US" dirty="0" smtClean="0"/>
              <a:t> and </a:t>
            </a:r>
            <a:r>
              <a:rPr lang="en-US" u="sng" dirty="0" smtClean="0"/>
              <a:t>integrity</a:t>
            </a:r>
            <a:r>
              <a:rPr lang="en-US" dirty="0" smtClean="0"/>
              <a:t> of the individuals doing the analysis. The mere application of these techniques without appropriately talented staff does not ensure a proper and thorough risk analysis product.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EVIL DONE: Target Selection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</a:t>
            </a:r>
            <a:r>
              <a:rPr lang="en-US" dirty="0" smtClean="0"/>
              <a:t>xposed</a:t>
            </a:r>
          </a:p>
          <a:p>
            <a:pPr lvl="0"/>
            <a:r>
              <a:rPr lang="en-US" b="1" dirty="0" smtClean="0"/>
              <a:t>V</a:t>
            </a:r>
            <a:r>
              <a:rPr lang="en-US" dirty="0" smtClean="0"/>
              <a:t>ital</a:t>
            </a:r>
          </a:p>
          <a:p>
            <a:pPr lvl="0"/>
            <a:r>
              <a:rPr lang="en-US" b="1" dirty="0" smtClean="0"/>
              <a:t>I</a:t>
            </a:r>
            <a:r>
              <a:rPr lang="en-US" dirty="0" smtClean="0"/>
              <a:t>conic</a:t>
            </a:r>
          </a:p>
          <a:p>
            <a:pPr lvl="0"/>
            <a:r>
              <a:rPr lang="en-US" b="1" dirty="0" smtClean="0"/>
              <a:t>L</a:t>
            </a:r>
            <a:r>
              <a:rPr lang="en-US" dirty="0" smtClean="0"/>
              <a:t>egitimate</a:t>
            </a:r>
          </a:p>
          <a:p>
            <a:pPr lvl="0"/>
            <a:r>
              <a:rPr lang="en-US" b="1" dirty="0" smtClean="0"/>
              <a:t>D</a:t>
            </a:r>
            <a:r>
              <a:rPr lang="en-US" dirty="0" smtClean="0"/>
              <a:t>estructible</a:t>
            </a:r>
          </a:p>
          <a:p>
            <a:pPr lvl="0"/>
            <a:r>
              <a:rPr lang="en-US" b="1" dirty="0" smtClean="0"/>
              <a:t>O</a:t>
            </a:r>
            <a:r>
              <a:rPr lang="en-US" dirty="0" smtClean="0"/>
              <a:t>ccupied</a:t>
            </a:r>
          </a:p>
          <a:p>
            <a:pPr lvl="0"/>
            <a:r>
              <a:rPr lang="en-US" b="1" dirty="0" smtClean="0"/>
              <a:t>N</a:t>
            </a:r>
            <a:r>
              <a:rPr lang="en-US" dirty="0" smtClean="0"/>
              <a:t>ear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asy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DSHARPP: Target Selection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</a:t>
            </a:r>
            <a:r>
              <a:rPr lang="en-US" dirty="0" smtClean="0"/>
              <a:t>emography</a:t>
            </a:r>
          </a:p>
          <a:p>
            <a:pPr lvl="0"/>
            <a:r>
              <a:rPr lang="en-US" b="1" dirty="0" err="1" smtClean="0"/>
              <a:t>S</a:t>
            </a:r>
            <a:r>
              <a:rPr lang="en-US" dirty="0" err="1" smtClean="0"/>
              <a:t>ymbology</a:t>
            </a:r>
            <a:endParaRPr lang="en-US" dirty="0" smtClean="0"/>
          </a:p>
          <a:p>
            <a:pPr lvl="0"/>
            <a:r>
              <a:rPr lang="en-US" b="1" dirty="0" smtClean="0"/>
              <a:t>H</a:t>
            </a:r>
            <a:r>
              <a:rPr lang="en-US" dirty="0" smtClean="0"/>
              <a:t>istory</a:t>
            </a:r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ccessibility</a:t>
            </a:r>
          </a:p>
          <a:p>
            <a:pPr lvl="0"/>
            <a:r>
              <a:rPr lang="en-US" b="1" dirty="0" err="1" smtClean="0"/>
              <a:t>R</a:t>
            </a:r>
            <a:r>
              <a:rPr lang="en-US" dirty="0" err="1" smtClean="0"/>
              <a:t>ecuperability</a:t>
            </a:r>
            <a:endParaRPr lang="en-US" dirty="0" smtClean="0"/>
          </a:p>
          <a:p>
            <a:pPr lvl="0"/>
            <a:r>
              <a:rPr lang="en-US" b="1" dirty="0" smtClean="0"/>
              <a:t>P</a:t>
            </a:r>
            <a:r>
              <a:rPr lang="en-US" dirty="0" smtClean="0"/>
              <a:t>opulation</a:t>
            </a:r>
          </a:p>
          <a:p>
            <a:pPr lvl="0"/>
            <a:r>
              <a:rPr lang="en-US" b="1" dirty="0" smtClean="0"/>
              <a:t>P</a:t>
            </a:r>
            <a:r>
              <a:rPr lang="en-US" dirty="0" smtClean="0"/>
              <a:t>roximity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CRAVED: Attractiveness of Assets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</a:t>
            </a:r>
            <a:r>
              <a:rPr lang="en-US" dirty="0" smtClean="0"/>
              <a:t>oncealable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emovable</a:t>
            </a:r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vailable</a:t>
            </a:r>
          </a:p>
          <a:p>
            <a:pPr lvl="0"/>
            <a:r>
              <a:rPr lang="en-US" b="1" dirty="0" smtClean="0"/>
              <a:t>V</a:t>
            </a:r>
            <a:r>
              <a:rPr lang="en-US" dirty="0" smtClean="0"/>
              <a:t>aluable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njoyable</a:t>
            </a:r>
          </a:p>
          <a:p>
            <a:pPr lvl="0"/>
            <a:r>
              <a:rPr lang="en-US" b="1" dirty="0" smtClean="0"/>
              <a:t>D</a:t>
            </a:r>
            <a:r>
              <a:rPr lang="en-US" dirty="0" smtClean="0"/>
              <a:t>isposable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MURDEROUS: Weapon Selection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M</a:t>
            </a:r>
            <a:r>
              <a:rPr lang="en-US" dirty="0" smtClean="0"/>
              <a:t>ultipurpose</a:t>
            </a:r>
          </a:p>
          <a:p>
            <a:pPr lvl="0"/>
            <a:r>
              <a:rPr lang="en-US" b="1" dirty="0" smtClean="0"/>
              <a:t>U</a:t>
            </a:r>
            <a:r>
              <a:rPr lang="en-US" dirty="0" smtClean="0"/>
              <a:t>ndetectable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emovable</a:t>
            </a:r>
          </a:p>
          <a:p>
            <a:pPr lvl="0"/>
            <a:r>
              <a:rPr lang="en-US" b="1" dirty="0" smtClean="0"/>
              <a:t>D</a:t>
            </a:r>
            <a:r>
              <a:rPr lang="en-US" dirty="0" smtClean="0"/>
              <a:t>estructive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njoyable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eliable</a:t>
            </a:r>
          </a:p>
          <a:p>
            <a:pPr lvl="0"/>
            <a:r>
              <a:rPr lang="en-US" b="1" dirty="0" smtClean="0"/>
              <a:t>O</a:t>
            </a:r>
            <a:r>
              <a:rPr lang="en-US" dirty="0" smtClean="0"/>
              <a:t>btainable</a:t>
            </a:r>
          </a:p>
          <a:p>
            <a:pPr lvl="0"/>
            <a:r>
              <a:rPr lang="en-US" b="1" dirty="0" smtClean="0"/>
              <a:t>U</a:t>
            </a:r>
            <a:r>
              <a:rPr lang="en-US" dirty="0" smtClean="0"/>
              <a:t>ncomplicated</a:t>
            </a:r>
          </a:p>
          <a:p>
            <a:pPr lvl="0"/>
            <a:r>
              <a:rPr lang="en-US" b="1" dirty="0" smtClean="0"/>
              <a:t>S</a:t>
            </a:r>
            <a:r>
              <a:rPr lang="en-US" dirty="0" smtClean="0"/>
              <a:t>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ESEER: Facilitation of crime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</a:t>
            </a:r>
            <a:r>
              <a:rPr lang="en-US" dirty="0" smtClean="0"/>
              <a:t>asy</a:t>
            </a:r>
          </a:p>
          <a:p>
            <a:pPr lvl="0"/>
            <a:r>
              <a:rPr lang="en-US" b="1" dirty="0" smtClean="0"/>
              <a:t>S</a:t>
            </a:r>
            <a:r>
              <a:rPr lang="en-US" dirty="0" smtClean="0"/>
              <a:t>afe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xcusable</a:t>
            </a:r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nticing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ewarding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HOPE: Ease of social engineering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H</a:t>
            </a:r>
            <a:r>
              <a:rPr lang="en-US" dirty="0" smtClean="0"/>
              <a:t>our of the day</a:t>
            </a:r>
            <a:endParaRPr lang="en-US" b="1" dirty="0" smtClean="0"/>
          </a:p>
          <a:p>
            <a:pPr lvl="0"/>
            <a:r>
              <a:rPr lang="en-US" b="1" dirty="0" smtClean="0"/>
              <a:t>O</a:t>
            </a:r>
            <a:r>
              <a:rPr lang="en-US" dirty="0" smtClean="0"/>
              <a:t>versight by manager</a:t>
            </a:r>
            <a:endParaRPr lang="en-US" b="1" dirty="0" smtClean="0"/>
          </a:p>
          <a:p>
            <a:pPr lvl="0"/>
            <a:r>
              <a:rPr lang="en-US" b="1" dirty="0" smtClean="0"/>
              <a:t>P</a:t>
            </a:r>
            <a:r>
              <a:rPr lang="en-US" dirty="0" smtClean="0"/>
              <a:t>ressure</a:t>
            </a:r>
            <a:endParaRPr lang="en-US" b="1" dirty="0" smtClean="0"/>
          </a:p>
          <a:p>
            <a:pPr lvl="0"/>
            <a:r>
              <a:rPr lang="en-US" b="1" dirty="0" smtClean="0"/>
              <a:t>E</a:t>
            </a:r>
            <a:r>
              <a:rPr lang="en-US" dirty="0" smtClean="0"/>
              <a:t>ncouragement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Scales</a:t>
            </a:r>
            <a:endParaRPr lang="en-US" dirty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Scales are IMPORTANT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assume a FBM of: A+B+C+D</a:t>
            </a:r>
          </a:p>
          <a:p>
            <a:pPr lvl="1"/>
            <a:r>
              <a:rPr lang="en-US" dirty="0" smtClean="0"/>
              <a:t>A: 1-4 Vulnerability</a:t>
            </a:r>
          </a:p>
          <a:p>
            <a:pPr lvl="1"/>
            <a:r>
              <a:rPr lang="en-US" dirty="0" smtClean="0"/>
              <a:t>B: $ of damages</a:t>
            </a:r>
          </a:p>
          <a:p>
            <a:pPr lvl="1"/>
            <a:r>
              <a:rPr lang="en-US" dirty="0" smtClean="0"/>
              <a:t>C: Time to return to operation (Seconds)</a:t>
            </a:r>
          </a:p>
          <a:p>
            <a:pPr lvl="1"/>
            <a:r>
              <a:rPr lang="en-US" dirty="0" smtClean="0"/>
              <a:t>D: Lives lost</a:t>
            </a:r>
          </a:p>
          <a:p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Ships?</a:t>
            </a:r>
          </a:p>
          <a:p>
            <a:pPr lvl="1"/>
            <a:r>
              <a:rPr lang="en-US" dirty="0" smtClean="0"/>
              <a:t>Buildings?</a:t>
            </a:r>
          </a:p>
          <a:p>
            <a:pPr lvl="1"/>
            <a:r>
              <a:rPr lang="en-US" dirty="0" smtClean="0"/>
              <a:t>Troops?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Types of scales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Binning, no order (apples, pears, oranges)</a:t>
            </a:r>
          </a:p>
          <a:p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Hierarchical, no calculations (High, medium, low)</a:t>
            </a:r>
          </a:p>
          <a:p>
            <a:r>
              <a:rPr lang="en-US" dirty="0" smtClean="0"/>
              <a:t>Interval</a:t>
            </a:r>
          </a:p>
          <a:p>
            <a:pPr lvl="1"/>
            <a:r>
              <a:rPr lang="en-US" dirty="0" smtClean="0"/>
              <a:t>Hierarchy and calculations (1, 2, 4, 8, 16)</a:t>
            </a:r>
          </a:p>
          <a:p>
            <a:r>
              <a:rPr lang="en-US" dirty="0" smtClean="0"/>
              <a:t>Natural</a:t>
            </a:r>
          </a:p>
          <a:p>
            <a:pPr lvl="1"/>
            <a:r>
              <a:rPr lang="en-US" dirty="0" smtClean="0"/>
              <a:t>Interval with countable items (deaths, $, time)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Let’s bring this all together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Nate’s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 smtClean="0">
                <a:solidFill>
                  <a:srgbClr val="FF0000"/>
                </a:solidFill>
                <a:effectLst/>
              </a:rPr>
              <a:t>NOTICE</a:t>
            </a:r>
            <a:endParaRPr lang="en-US" sz="600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The data, charts and information contained within this presentation are completely notional and do not represent any real data. No sensitive or otherwise classified information is contained within this presentation.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FBI, please don’t arrest 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 of Corporate Systems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Presented by 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Attackers are attempting to penetrate our network to steal, destroy or alter corporate data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NOC has been tasked with securing against these attacks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at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over the last 3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Andrews Co.</a:t>
            </a:r>
          </a:p>
          <a:p>
            <a:pPr lvl="1"/>
            <a:r>
              <a:rPr lang="en-US" dirty="0" smtClean="0"/>
              <a:t>Victim of a penetration, customer data leaked</a:t>
            </a:r>
          </a:p>
          <a:p>
            <a:pPr lvl="1"/>
            <a:r>
              <a:rPr lang="en-US" dirty="0" smtClean="0"/>
              <a:t>Loss of revenue from loss of goodwill: </a:t>
            </a:r>
            <a:r>
              <a:rPr lang="en-US" b="1" dirty="0" smtClean="0"/>
              <a:t>$2.4M</a:t>
            </a:r>
          </a:p>
          <a:p>
            <a:pPr lvl="1"/>
            <a:r>
              <a:rPr lang="en-US" dirty="0" smtClean="0"/>
              <a:t>Revenue dedicated to fixing systems: </a:t>
            </a:r>
            <a:r>
              <a:rPr lang="en-US" b="1" dirty="0" smtClean="0"/>
              <a:t>$10M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TNH Inc.</a:t>
            </a:r>
          </a:p>
          <a:p>
            <a:pPr lvl="1"/>
            <a:r>
              <a:rPr lang="en-US" b="1" dirty="0" smtClean="0"/>
              <a:t>V</a:t>
            </a:r>
            <a:r>
              <a:rPr lang="en-US" dirty="0" smtClean="0"/>
              <a:t>ictim of a lengthy Denial of Service attack</a:t>
            </a:r>
          </a:p>
          <a:p>
            <a:pPr lvl="1"/>
            <a:r>
              <a:rPr lang="en-US" dirty="0" smtClean="0"/>
              <a:t>Loss of revenue from inability to do business: </a:t>
            </a:r>
            <a:r>
              <a:rPr lang="en-US" b="1" dirty="0" smtClean="0"/>
              <a:t>$30M</a:t>
            </a:r>
          </a:p>
          <a:p>
            <a:pPr lvl="1"/>
            <a:r>
              <a:rPr lang="en-US" dirty="0" smtClean="0"/>
              <a:t>Revenue dedicated to upgrading systems: </a:t>
            </a:r>
            <a:r>
              <a:rPr lang="en-US" b="1" dirty="0" smtClean="0"/>
              <a:t>$12M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attacks on other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Implement an IDS</a:t>
            </a:r>
          </a:p>
          <a:p>
            <a:pPr lvl="1"/>
            <a:r>
              <a:rPr lang="en-US" dirty="0" smtClean="0"/>
              <a:t>Detects attacks</a:t>
            </a:r>
          </a:p>
          <a:p>
            <a:pPr lvl="1"/>
            <a:r>
              <a:rPr lang="en-US" dirty="0" smtClean="0"/>
              <a:t>$10,000 to install, $1,000/year in upkeep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Tighten firewall</a:t>
            </a:r>
          </a:p>
          <a:p>
            <a:pPr lvl="1"/>
            <a:r>
              <a:rPr lang="en-US" dirty="0" smtClean="0"/>
              <a:t>Stops intruders</a:t>
            </a:r>
          </a:p>
          <a:p>
            <a:pPr lvl="1"/>
            <a:r>
              <a:rPr lang="en-US" dirty="0" smtClean="0"/>
              <a:t>$5,000 to install, $500/year in upkeep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Install WEP at POS facilities</a:t>
            </a:r>
          </a:p>
          <a:p>
            <a:pPr lvl="1"/>
            <a:r>
              <a:rPr lang="en-US" dirty="0" smtClean="0"/>
              <a:t>Tightens security</a:t>
            </a:r>
          </a:p>
          <a:p>
            <a:pPr lvl="1"/>
            <a:r>
              <a:rPr lang="en-US" dirty="0" smtClean="0"/>
              <a:t>$10 in equipment &amp; $5 in labor per facility</a:t>
            </a:r>
          </a:p>
          <a:p>
            <a:pPr lvl="2"/>
            <a:r>
              <a:rPr lang="en-US" dirty="0" smtClean="0"/>
              <a:t>($10+$5)*50,000 = $750,000</a:t>
            </a:r>
          </a:p>
          <a:p>
            <a:pPr lvl="1"/>
            <a:r>
              <a:rPr lang="en-US" dirty="0" smtClean="0"/>
              <a:t>No upkeep costs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73152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905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Cost of IDS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11,000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Cost of firewall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5,500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Cost of WEP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750,000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cost of implementing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766,500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Average cost of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10,000,000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Average loss in revenue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5,000,000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Average total loss per attack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15,000,000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benefit analysis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we can see by the above numbers, by spending 766,500 this year we can mitigate the possible effects of an attack  which (on average) will cost $15M. Thus, the loss will be approx. $14,233,500 less than without the recommended upgrades.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Annualized Loss Expectancy</a:t>
            </a:r>
            <a:endParaRPr lang="en-US" sz="36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90685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No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Unsuccessful Attack</a:t>
                      </a:r>
                      <a:endParaRPr lang="en-US" sz="17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External Penetration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Successful Insider Attack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Loss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$5,000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$2,250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$2,250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$3,250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Exfiltration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$2,500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$4,500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$6,500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068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Data Corruption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$100,000</a:t>
                      </a: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$25,000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$45,000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8941" marR="78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(Of the presentation within a presentation)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Remember these?</a:t>
            </a:r>
            <a:endParaRPr lang="en-US" dirty="0"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/>
              <a:t>What can happen?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How likely is it to happen?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What are the consequences if it happens?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can be done?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benefits, costs and risks of each option?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What are the impacts of each option on future options?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Things to remember…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common sense!</a:t>
            </a:r>
          </a:p>
          <a:p>
            <a:pPr lvl="1"/>
            <a:r>
              <a:rPr lang="en-US" dirty="0" smtClean="0"/>
              <a:t>If something looks wrong, it usually is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Scope the question</a:t>
            </a:r>
          </a:p>
          <a:p>
            <a:pPr lvl="1"/>
            <a:r>
              <a:rPr lang="en-US" dirty="0" smtClean="0"/>
              <a:t>Don’t bite off more than you can chew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proper scales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Remember the 6 questions of risk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FBMs are quick and easy, but be careful!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Check your work!</a:t>
            </a:r>
          </a:p>
          <a:p>
            <a:pPr lvl="1"/>
            <a:r>
              <a:rPr lang="en-US" dirty="0" smtClean="0"/>
              <a:t>Academic integrity BEFORE making managers happy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8392" y="2057400"/>
            <a:ext cx="6400800" cy="39624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effectLst/>
              </a:rPr>
              <a:t>The Story of Nate and Cliff</a:t>
            </a:r>
            <a:endParaRPr lang="en-US" sz="5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Questions?</a:t>
            </a:r>
            <a:endParaRPr lang="en-US" dirty="0">
              <a:effectLst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0" y="35814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Full presentation (including slides, resources, audio &amp; video):</a:t>
            </a:r>
          </a:p>
          <a:p>
            <a:endParaRPr lang="en-US" dirty="0" smtClean="0"/>
          </a:p>
          <a:p>
            <a:r>
              <a:rPr lang="en-US" sz="4000" b="1" dirty="0" smtClean="0"/>
              <a:t>Blog.NickLeghorn.com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“You must not say ‘never.’ That is a lazy slurring-over of the facts.  Actually, [risk analysis] predicts only probabilities.  A particular event may be infinitesimally probable, but the probability is always greater than zero.”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Second Foundation (Isaac Asimov)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0" y="685800"/>
            <a:ext cx="3505200" cy="2212975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/>
              </a:rPr>
              <a:t>What is “Risk”?</a:t>
            </a:r>
            <a:endParaRPr lang="en-US" sz="6600" dirty="0"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772400" cy="914400"/>
          </a:xfrm>
        </p:spPr>
        <p:txBody>
          <a:bodyPr/>
          <a:lstStyle/>
          <a:p>
            <a:r>
              <a:rPr lang="en-US" dirty="0" smtClean="0"/>
              <a:t>Seriously.</a:t>
            </a:r>
          </a:p>
          <a:p>
            <a:r>
              <a:rPr lang="en-US" dirty="0" smtClean="0"/>
              <a:t>There are microphones, use them!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What is “Risk”?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uncertainty about the future</a:t>
            </a:r>
          </a:p>
          <a:p>
            <a:pPr lvl="1"/>
            <a:r>
              <a:rPr lang="en-US" dirty="0" smtClean="0"/>
              <a:t>Technically can be both positive and negative</a:t>
            </a:r>
          </a:p>
          <a:p>
            <a:pPr lvl="1"/>
            <a:r>
              <a:rPr lang="en-US" dirty="0" smtClean="0"/>
              <a:t>Security questions focus only on negative outcomes</a:t>
            </a:r>
            <a:endParaRPr lang="en-US" dirty="0"/>
          </a:p>
        </p:txBody>
      </p:sp>
      <p:pic>
        <p:nvPicPr>
          <p:cNvPr id="5" name="Picture 4" descr="n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37432"/>
            <a:ext cx="5450426" cy="1953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3733800"/>
            <a:ext cx="3048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56388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962400" y="46482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0" y="3657600"/>
            <a:ext cx="2590800" cy="2209800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3657600"/>
            <a:ext cx="3048000" cy="2209800"/>
          </a:xfrm>
          <a:prstGeom prst="rect">
            <a:avLst/>
          </a:prstGeom>
          <a:solidFill>
            <a:srgbClr val="00CC0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The Six Questions of Risk Management</a:t>
            </a:r>
            <a:endParaRPr lang="en-US" dirty="0">
              <a:effectLst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can happen?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likely is it to happen?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consequences if it happens?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can be done?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benefits, costs and risks of each option?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impacts of each option on future options?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4419600" cy="502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651</TotalTime>
  <Words>1780</Words>
  <Application>Microsoft Office PowerPoint</Application>
  <PresentationFormat>On-screen Show (4:3)</PresentationFormat>
  <Paragraphs>533</Paragraphs>
  <Slides>61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Solstice</vt:lpstr>
      <vt:lpstr>Concourse</vt:lpstr>
      <vt:lpstr>Equation</vt:lpstr>
      <vt:lpstr>Risk Analysis for Dummies</vt:lpstr>
      <vt:lpstr>Credentials</vt:lpstr>
      <vt:lpstr>This talk is for…</vt:lpstr>
      <vt:lpstr>WARNING</vt:lpstr>
      <vt:lpstr>NOTICE</vt:lpstr>
      <vt:lpstr>The Story of Nate and Cliff</vt:lpstr>
      <vt:lpstr>What is “Risk”?</vt:lpstr>
      <vt:lpstr>What is “Risk”?</vt:lpstr>
      <vt:lpstr>The Six Questions of Risk Management</vt:lpstr>
      <vt:lpstr>The Risk Equation</vt:lpstr>
      <vt:lpstr>Scope</vt:lpstr>
      <vt:lpstr>Scope</vt:lpstr>
      <vt:lpstr>For Nate and Cliff…</vt:lpstr>
      <vt:lpstr>Back to the equation…</vt:lpstr>
      <vt:lpstr>Calculating probability</vt:lpstr>
      <vt:lpstr>Calculating probability</vt:lpstr>
      <vt:lpstr>Calculating probability</vt:lpstr>
      <vt:lpstr>Slide 18</vt:lpstr>
      <vt:lpstr>Calculating probability</vt:lpstr>
      <vt:lpstr>Remember:</vt:lpstr>
      <vt:lpstr>Why does “valuation” matter?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Method 1: The Simple Chart</vt:lpstr>
      <vt:lpstr>Method 2: The Probabilistic Chart</vt:lpstr>
      <vt:lpstr>Method 3:  Annualized Loss Expectancy</vt:lpstr>
      <vt:lpstr>Shortcuts and Methodologies</vt:lpstr>
      <vt:lpstr>How to use a “Factor based Model”</vt:lpstr>
      <vt:lpstr>How to use a “Factor based Model”</vt:lpstr>
      <vt:lpstr>CARVER: Target Selection</vt:lpstr>
      <vt:lpstr>CARVER Analysis: The Next HOPE</vt:lpstr>
      <vt:lpstr>CARVER Analysis: The Next HOPE</vt:lpstr>
      <vt:lpstr>EVIL DONE: Target Selection</vt:lpstr>
      <vt:lpstr>DSHARPP: Target Selection</vt:lpstr>
      <vt:lpstr>CRAVED: Attractiveness of Assets</vt:lpstr>
      <vt:lpstr>MURDEROUS: Weapon Selection</vt:lpstr>
      <vt:lpstr>ESEER: Facilitation of crime</vt:lpstr>
      <vt:lpstr>HOPE: Ease of social engineering</vt:lpstr>
      <vt:lpstr>Scales</vt:lpstr>
      <vt:lpstr>Scales are IMPORTANT</vt:lpstr>
      <vt:lpstr>Types of scales</vt:lpstr>
      <vt:lpstr>Let’s bring this all together</vt:lpstr>
      <vt:lpstr>Risk Analysis of Corporate Systems</vt:lpstr>
      <vt:lpstr>Problem at Issue</vt:lpstr>
      <vt:lpstr>Attacks over the last 3 years</vt:lpstr>
      <vt:lpstr>Effects of attacks on other companies</vt:lpstr>
      <vt:lpstr>Recommendations</vt:lpstr>
      <vt:lpstr>Cost benefit analysis</vt:lpstr>
      <vt:lpstr>Annualized Loss Expectancy</vt:lpstr>
      <vt:lpstr>The End</vt:lpstr>
      <vt:lpstr>Remember these?</vt:lpstr>
      <vt:lpstr>Things to remember…</vt:lpstr>
      <vt:lpstr>Questions?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foghorn</dc:creator>
  <cp:lastModifiedBy>foghorn</cp:lastModifiedBy>
  <cp:revision>87</cp:revision>
  <dcterms:created xsi:type="dcterms:W3CDTF">2010-04-09T04:42:12Z</dcterms:created>
  <dcterms:modified xsi:type="dcterms:W3CDTF">2010-07-16T23:38:00Z</dcterms:modified>
</cp:coreProperties>
</file>